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1" r:id="rId4"/>
    <p:sldId id="257" r:id="rId5"/>
    <p:sldId id="260" r:id="rId6"/>
    <p:sldId id="258" r:id="rId7"/>
    <p:sldId id="262" r:id="rId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5"/>
    <p:restoredTop sz="94665"/>
  </p:normalViewPr>
  <p:slideViewPr>
    <p:cSldViewPr snapToGrid="0" snapToObjects="1">
      <p:cViewPr varScale="1">
        <p:scale>
          <a:sx n="101" d="100"/>
          <a:sy n="101" d="100"/>
        </p:scale>
        <p:origin x="200" y="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FC0A394-1DE5-1C47-A26F-6A471B2F7690}"/>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D8F77E07-3F82-B242-8753-BA89BD403C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F5FE479-0414-F44C-B725-E11EFA5818A7}"/>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5" name="Espace réservé du pied de page 4">
            <a:extLst>
              <a:ext uri="{FF2B5EF4-FFF2-40B4-BE49-F238E27FC236}">
                <a16:creationId xmlns:a16="http://schemas.microsoft.com/office/drawing/2014/main" id="{BF505BF8-137B-FD42-B41C-5777BD4A331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7B99FC6-A69C-2641-B4B6-631867E0E212}"/>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2334431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886758-D8B5-D24C-B308-ECB7B2C2D72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8A02277D-4B4F-314F-8A08-D63A518D8F8A}"/>
              </a:ext>
            </a:extLst>
          </p:cNvPr>
          <p:cNvSpPr>
            <a:spLocks noGrp="1"/>
          </p:cNvSpPr>
          <p:nvPr>
            <p:ph type="body" orient="vert" idx="1"/>
          </p:nvPr>
        </p:nvSpPr>
        <p:spPr/>
        <p:txBody>
          <a:bodyPr vert="eaVert"/>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3F95986C-F57E-3540-9F95-A13EB03D97AD}"/>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5" name="Espace réservé du pied de page 4">
            <a:extLst>
              <a:ext uri="{FF2B5EF4-FFF2-40B4-BE49-F238E27FC236}">
                <a16:creationId xmlns:a16="http://schemas.microsoft.com/office/drawing/2014/main" id="{A856583E-7925-DC4C-B481-DC6B34AF713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BA52574-AF91-5D48-9495-8737922CC5E9}"/>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1330702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1E36D782-DD70-8D49-8DAB-19336458A0F2}"/>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37F7859C-F2A4-EE44-BC45-46331E50AB49}"/>
              </a:ext>
            </a:extLst>
          </p:cNvPr>
          <p:cNvSpPr>
            <a:spLocks noGrp="1"/>
          </p:cNvSpPr>
          <p:nvPr>
            <p:ph type="body" orient="vert" idx="1"/>
          </p:nvPr>
        </p:nvSpPr>
        <p:spPr>
          <a:xfrm>
            <a:off x="838200" y="365125"/>
            <a:ext cx="7734300" cy="5811838"/>
          </a:xfrm>
        </p:spPr>
        <p:txBody>
          <a:bodyPr vert="eaVert"/>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62D15B2D-400B-3D4B-8F82-CEACEA46E193}"/>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5" name="Espace réservé du pied de page 4">
            <a:extLst>
              <a:ext uri="{FF2B5EF4-FFF2-40B4-BE49-F238E27FC236}">
                <a16:creationId xmlns:a16="http://schemas.microsoft.com/office/drawing/2014/main" id="{3410A474-180B-964D-A95C-944DBF35C4A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3A0F7FE-7AF6-9342-9068-E0256BE94392}"/>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2787868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683339-D507-FE4E-957D-441DFD1A6E2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172862C-6F09-E84D-8365-F32F289BA22B}"/>
              </a:ext>
            </a:extLst>
          </p:cNvPr>
          <p:cNvSpPr>
            <a:spLocks noGrp="1"/>
          </p:cNvSpPr>
          <p:nvPr>
            <p:ph idx="1"/>
          </p:nvPr>
        </p:nvSpPr>
        <p:spPr/>
        <p:txBody>
          <a:bodyPr/>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51C20EC5-FD65-2F46-BB67-D9EACAA20CE2}"/>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5" name="Espace réservé du pied de page 4">
            <a:extLst>
              <a:ext uri="{FF2B5EF4-FFF2-40B4-BE49-F238E27FC236}">
                <a16:creationId xmlns:a16="http://schemas.microsoft.com/office/drawing/2014/main" id="{EB1BD9EB-A3D2-7442-B45B-19689AADA0A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906686E-DCBA-2947-86D5-B88ECE05FFC0}"/>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3255167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4FBF06-8C0E-C342-AC10-1617F6E05F83}"/>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66260C1-F9ED-6749-A160-7B55F47461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C6AB8E29-2AC0-894F-AF28-1348355A2A5D}"/>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5" name="Espace réservé du pied de page 4">
            <a:extLst>
              <a:ext uri="{FF2B5EF4-FFF2-40B4-BE49-F238E27FC236}">
                <a16:creationId xmlns:a16="http://schemas.microsoft.com/office/drawing/2014/main" id="{B67CDA2C-C8FA-064F-8445-6D3B03D31A0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F2B34A9-9C47-1B4F-9BB1-211BBE13A830}"/>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3917468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F0C724-5B63-3E42-AACC-70F20E800C68}"/>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5D248E3-F27A-1241-975E-6C14727444FE}"/>
              </a:ext>
            </a:extLst>
          </p:cNvPr>
          <p:cNvSpPr>
            <a:spLocks noGrp="1"/>
          </p:cNvSpPr>
          <p:nvPr>
            <p:ph sz="half" idx="1"/>
          </p:nvPr>
        </p:nvSpPr>
        <p:spPr>
          <a:xfrm>
            <a:off x="838200" y="1825625"/>
            <a:ext cx="5181600" cy="4351338"/>
          </a:xfrm>
        </p:spPr>
        <p:txBody>
          <a:bodyPr/>
          <a:lstStyle/>
          <a:p>
            <a:r>
              <a:rPr lang="fr-FR"/>
              <a:t>Modifier les styles du texte du masque
Deuxième niveau
Troisième niveau
Quatrième niveau
Cinquième niveau</a:t>
            </a:r>
          </a:p>
        </p:txBody>
      </p:sp>
      <p:sp>
        <p:nvSpPr>
          <p:cNvPr id="4" name="Espace réservé du contenu 3">
            <a:extLst>
              <a:ext uri="{FF2B5EF4-FFF2-40B4-BE49-F238E27FC236}">
                <a16:creationId xmlns:a16="http://schemas.microsoft.com/office/drawing/2014/main" id="{03A36841-1D6D-834F-A412-17B4D4530448}"/>
              </a:ext>
            </a:extLst>
          </p:cNvPr>
          <p:cNvSpPr>
            <a:spLocks noGrp="1"/>
          </p:cNvSpPr>
          <p:nvPr>
            <p:ph sz="half" idx="2"/>
          </p:nvPr>
        </p:nvSpPr>
        <p:spPr>
          <a:xfrm>
            <a:off x="6172200" y="1825625"/>
            <a:ext cx="5181600" cy="4351338"/>
          </a:xfrm>
        </p:spPr>
        <p:txBody>
          <a:bodyPr/>
          <a:lstStyle/>
          <a:p>
            <a:r>
              <a:rPr lang="fr-FR"/>
              <a:t>Modifier les styles du texte du masque
Deuxième niveau
Troisième niveau
Quatrième niveau
Cinquième niveau</a:t>
            </a:r>
          </a:p>
        </p:txBody>
      </p:sp>
      <p:sp>
        <p:nvSpPr>
          <p:cNvPr id="5" name="Espace réservé de la date 4">
            <a:extLst>
              <a:ext uri="{FF2B5EF4-FFF2-40B4-BE49-F238E27FC236}">
                <a16:creationId xmlns:a16="http://schemas.microsoft.com/office/drawing/2014/main" id="{8C276863-54F8-B140-9397-DF6CE538B549}"/>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6" name="Espace réservé du pied de page 5">
            <a:extLst>
              <a:ext uri="{FF2B5EF4-FFF2-40B4-BE49-F238E27FC236}">
                <a16:creationId xmlns:a16="http://schemas.microsoft.com/office/drawing/2014/main" id="{16D5EB26-19EC-E948-8C71-5E961FBB141D}"/>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EA627D4-B6CA-8446-8A15-A2539F5BA294}"/>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1007563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9CD77E8-ECC2-FA4F-90F3-B9501582D6DE}"/>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873E2176-D533-8A44-9BFC-CF556214F5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Modifier les styles du texte du masque
Deuxième niveau
Troisième niveau
Quatrième niveau
Cinquième niveau</a:t>
            </a:r>
          </a:p>
        </p:txBody>
      </p:sp>
      <p:sp>
        <p:nvSpPr>
          <p:cNvPr id="4" name="Espace réservé du contenu 3">
            <a:extLst>
              <a:ext uri="{FF2B5EF4-FFF2-40B4-BE49-F238E27FC236}">
                <a16:creationId xmlns:a16="http://schemas.microsoft.com/office/drawing/2014/main" id="{ABB0100C-86A3-3047-AB22-1A078D9F2D24}"/>
              </a:ext>
            </a:extLst>
          </p:cNvPr>
          <p:cNvSpPr>
            <a:spLocks noGrp="1"/>
          </p:cNvSpPr>
          <p:nvPr>
            <p:ph sz="half" idx="2"/>
          </p:nvPr>
        </p:nvSpPr>
        <p:spPr>
          <a:xfrm>
            <a:off x="839788" y="2505075"/>
            <a:ext cx="5157787" cy="3684588"/>
          </a:xfrm>
        </p:spPr>
        <p:txBody>
          <a:bodyPr/>
          <a:lstStyle/>
          <a:p>
            <a:r>
              <a:rPr lang="fr-FR"/>
              <a:t>Modifier les styles du texte du masque
Deuxième niveau
Troisième niveau
Quatrième niveau
Cinquième niveau</a:t>
            </a:r>
          </a:p>
        </p:txBody>
      </p:sp>
      <p:sp>
        <p:nvSpPr>
          <p:cNvPr id="5" name="Espace réservé du texte 4">
            <a:extLst>
              <a:ext uri="{FF2B5EF4-FFF2-40B4-BE49-F238E27FC236}">
                <a16:creationId xmlns:a16="http://schemas.microsoft.com/office/drawing/2014/main" id="{626663E4-4065-0446-B9AE-2203EA68B1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Modifier les styles du texte du masque
Deuxième niveau
Troisième niveau
Quatrième niveau
Cinquième niveau</a:t>
            </a:r>
          </a:p>
        </p:txBody>
      </p:sp>
      <p:sp>
        <p:nvSpPr>
          <p:cNvPr id="6" name="Espace réservé du contenu 5">
            <a:extLst>
              <a:ext uri="{FF2B5EF4-FFF2-40B4-BE49-F238E27FC236}">
                <a16:creationId xmlns:a16="http://schemas.microsoft.com/office/drawing/2014/main" id="{73980036-6E1C-4945-B239-DA652512046E}"/>
              </a:ext>
            </a:extLst>
          </p:cNvPr>
          <p:cNvSpPr>
            <a:spLocks noGrp="1"/>
          </p:cNvSpPr>
          <p:nvPr>
            <p:ph sz="quarter" idx="4"/>
          </p:nvPr>
        </p:nvSpPr>
        <p:spPr>
          <a:xfrm>
            <a:off x="6172200" y="2505075"/>
            <a:ext cx="5183188" cy="3684588"/>
          </a:xfrm>
        </p:spPr>
        <p:txBody>
          <a:bodyPr/>
          <a:lstStyle/>
          <a:p>
            <a:r>
              <a:rPr lang="fr-FR"/>
              <a:t>Modifier les styles du texte du masque
Deuxième niveau
Troisième niveau
Quatrième niveau
Cinquième niveau</a:t>
            </a:r>
          </a:p>
        </p:txBody>
      </p:sp>
      <p:sp>
        <p:nvSpPr>
          <p:cNvPr id="7" name="Espace réservé de la date 6">
            <a:extLst>
              <a:ext uri="{FF2B5EF4-FFF2-40B4-BE49-F238E27FC236}">
                <a16:creationId xmlns:a16="http://schemas.microsoft.com/office/drawing/2014/main" id="{EA83DED5-DA3A-0C4A-AA87-FC567E29B65E}"/>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8" name="Espace réservé du pied de page 7">
            <a:extLst>
              <a:ext uri="{FF2B5EF4-FFF2-40B4-BE49-F238E27FC236}">
                <a16:creationId xmlns:a16="http://schemas.microsoft.com/office/drawing/2014/main" id="{6DB6B25D-ED01-2C4B-A708-D1D4292AE6C2}"/>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51D15F32-7835-294A-A10F-1915E7058CB3}"/>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2874350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B7AAD2-C286-B74F-9111-D26FA1F71D61}"/>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E3FAD48B-ACC6-4749-88FE-2AFC9A6149CE}"/>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4" name="Espace réservé du pied de page 3">
            <a:extLst>
              <a:ext uri="{FF2B5EF4-FFF2-40B4-BE49-F238E27FC236}">
                <a16:creationId xmlns:a16="http://schemas.microsoft.com/office/drawing/2014/main" id="{C7B1444D-B2D2-5843-8C67-CE8D165CAE6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886AC2F4-75C8-6246-9FDC-5BAE8D5AB3E2}"/>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406900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4B890CEE-533C-C54C-A1EA-F95C045C39A6}"/>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3" name="Espace réservé du pied de page 2">
            <a:extLst>
              <a:ext uri="{FF2B5EF4-FFF2-40B4-BE49-F238E27FC236}">
                <a16:creationId xmlns:a16="http://schemas.microsoft.com/office/drawing/2014/main" id="{4B4FDDFC-D033-124C-9548-1C1DA078E143}"/>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89677019-2733-EF40-B9C9-368F0AC96D78}"/>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3182073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7343D51-ABF2-E64E-9F83-0A1DBEBDECFE}"/>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A544A692-B615-2C4C-9174-32CBBEB87C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fr-FR"/>
              <a:t>Modifier les styles du texte du masque
Deuxième niveau
Troisième niveau
Quatrième niveau
Cinquième niveau</a:t>
            </a:r>
          </a:p>
        </p:txBody>
      </p:sp>
      <p:sp>
        <p:nvSpPr>
          <p:cNvPr id="4" name="Espace réservé du texte 3">
            <a:extLst>
              <a:ext uri="{FF2B5EF4-FFF2-40B4-BE49-F238E27FC236}">
                <a16:creationId xmlns:a16="http://schemas.microsoft.com/office/drawing/2014/main" id="{FA7CEB92-1C3D-AC44-8E5E-177D9CF85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fr-FR"/>
              <a:t>Modifier les styles du texte du masque
Deuxième niveau
Troisième niveau
Quatrième niveau
Cinquième niveau</a:t>
            </a:r>
          </a:p>
        </p:txBody>
      </p:sp>
      <p:sp>
        <p:nvSpPr>
          <p:cNvPr id="5" name="Espace réservé de la date 4">
            <a:extLst>
              <a:ext uri="{FF2B5EF4-FFF2-40B4-BE49-F238E27FC236}">
                <a16:creationId xmlns:a16="http://schemas.microsoft.com/office/drawing/2014/main" id="{2E1EB051-C848-8F49-952A-D3E33804BD96}"/>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6" name="Espace réservé du pied de page 5">
            <a:extLst>
              <a:ext uri="{FF2B5EF4-FFF2-40B4-BE49-F238E27FC236}">
                <a16:creationId xmlns:a16="http://schemas.microsoft.com/office/drawing/2014/main" id="{5041C500-D025-2848-97AF-0E848EE2178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97DF2F9-B2C6-6B44-8EBE-811FEE6397D4}"/>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3997672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DEF673-9523-434E-A0D4-AF5D0FBB558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0FC48FEA-A118-E34D-8B27-E73D579A75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DC09E203-13AC-E643-8623-BC6B034D47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fr-FR"/>
              <a:t>Modifier les styles du texte du masque
Deuxième niveau
Troisième niveau
Quatrième niveau
Cinquième niveau</a:t>
            </a:r>
          </a:p>
        </p:txBody>
      </p:sp>
      <p:sp>
        <p:nvSpPr>
          <p:cNvPr id="5" name="Espace réservé de la date 4">
            <a:extLst>
              <a:ext uri="{FF2B5EF4-FFF2-40B4-BE49-F238E27FC236}">
                <a16:creationId xmlns:a16="http://schemas.microsoft.com/office/drawing/2014/main" id="{66907E6D-A563-4E4E-8FCD-E4C900297399}"/>
              </a:ext>
            </a:extLst>
          </p:cNvPr>
          <p:cNvSpPr>
            <a:spLocks noGrp="1"/>
          </p:cNvSpPr>
          <p:nvPr>
            <p:ph type="dt" sz="half" idx="10"/>
          </p:nvPr>
        </p:nvSpPr>
        <p:spPr/>
        <p:txBody>
          <a:bodyPr/>
          <a:lstStyle/>
          <a:p>
            <a:fld id="{22D2E5BC-39DE-3B4F-86A5-B8CCBF96B3D1}" type="datetimeFigureOut">
              <a:rPr lang="fr-FR" smtClean="0"/>
              <a:t>16/02/2021</a:t>
            </a:fld>
            <a:endParaRPr lang="fr-FR"/>
          </a:p>
        </p:txBody>
      </p:sp>
      <p:sp>
        <p:nvSpPr>
          <p:cNvPr id="6" name="Espace réservé du pied de page 5">
            <a:extLst>
              <a:ext uri="{FF2B5EF4-FFF2-40B4-BE49-F238E27FC236}">
                <a16:creationId xmlns:a16="http://schemas.microsoft.com/office/drawing/2014/main" id="{04BE429A-CD83-C843-AB55-9482D5618E3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4801773-7288-804F-9F5D-448B2E1BC2E2}"/>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2582886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96717B52-2D56-C94B-9876-79AB4A3044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ED1EAA6C-55F5-EB49-9589-9A947F1B55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2FD70BF8-15F0-3B44-BA5B-616653C8BE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D2E5BC-39DE-3B4F-86A5-B8CCBF96B3D1}" type="datetimeFigureOut">
              <a:rPr lang="fr-FR" smtClean="0"/>
              <a:t>16/02/2021</a:t>
            </a:fld>
            <a:endParaRPr lang="fr-FR"/>
          </a:p>
        </p:txBody>
      </p:sp>
      <p:sp>
        <p:nvSpPr>
          <p:cNvPr id="5" name="Espace réservé du pied de page 4">
            <a:extLst>
              <a:ext uri="{FF2B5EF4-FFF2-40B4-BE49-F238E27FC236}">
                <a16:creationId xmlns:a16="http://schemas.microsoft.com/office/drawing/2014/main" id="{C0A0749C-53DB-6546-8A00-5A774F1DF2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9FDC34C6-7825-C940-BDB8-C6734050D1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656361-2522-1B4C-890C-505781FA332F}" type="slidenum">
              <a:rPr lang="fr-FR" smtClean="0"/>
              <a:t>‹N°›</a:t>
            </a:fld>
            <a:endParaRPr lang="fr-FR"/>
          </a:p>
        </p:txBody>
      </p:sp>
    </p:spTree>
    <p:extLst>
      <p:ext uri="{BB962C8B-B14F-4D97-AF65-F5344CB8AC3E}">
        <p14:creationId xmlns:p14="http://schemas.microsoft.com/office/powerpoint/2010/main" val="3313780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santepubliquefrance.fr/media/files/02-determinants-de-sante/nutrition-et-activite-physique/nutri-score/qr-scientifique-technique-en" TargetMode="External"/><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7C748845-EEAB-574E-A419-CE614F5AF5F6}"/>
              </a:ext>
            </a:extLst>
          </p:cNvPr>
          <p:cNvPicPr>
            <a:picLocks noChangeAspect="1"/>
          </p:cNvPicPr>
          <p:nvPr/>
        </p:nvPicPr>
        <p:blipFill>
          <a:blip r:embed="rId2"/>
          <a:stretch>
            <a:fillRect/>
          </a:stretch>
        </p:blipFill>
        <p:spPr>
          <a:xfrm>
            <a:off x="4928259" y="1864426"/>
            <a:ext cx="6174785" cy="3865415"/>
          </a:xfrm>
          <a:prstGeom prst="rect">
            <a:avLst/>
          </a:prstGeom>
        </p:spPr>
      </p:pic>
      <p:sp>
        <p:nvSpPr>
          <p:cNvPr id="2" name="Titre 1">
            <a:extLst>
              <a:ext uri="{FF2B5EF4-FFF2-40B4-BE49-F238E27FC236}">
                <a16:creationId xmlns:a16="http://schemas.microsoft.com/office/drawing/2014/main" id="{0F756BC2-8A95-6041-B765-5D2686C19DDF}"/>
              </a:ext>
            </a:extLst>
          </p:cNvPr>
          <p:cNvSpPr>
            <a:spLocks noGrp="1"/>
          </p:cNvSpPr>
          <p:nvPr>
            <p:ph type="ctrTitle"/>
          </p:nvPr>
        </p:nvSpPr>
        <p:spPr>
          <a:xfrm>
            <a:off x="0" y="95003"/>
            <a:ext cx="12192000" cy="6602680"/>
          </a:xfrm>
        </p:spPr>
        <p:txBody>
          <a:bodyPr anchor="ctr">
            <a:normAutofit/>
          </a:bodyPr>
          <a:lstStyle/>
          <a:p>
            <a:r>
              <a:rPr lang="fr-FR" dirty="0">
                <a:solidFill>
                  <a:srgbClr val="7030A0"/>
                </a:solidFill>
                <a:latin typeface="Calibri" panose="020F0502020204030204" pitchFamily="34" charset="0"/>
                <a:cs typeface="Calibri" panose="020F0502020204030204" pitchFamily="34" charset="0"/>
              </a:rPr>
              <a:t>FORMATION DATA SCIENTIST</a:t>
            </a:r>
            <a:br>
              <a:rPr lang="fr-FR" dirty="0">
                <a:solidFill>
                  <a:srgbClr val="7030A0"/>
                </a:solidFill>
                <a:latin typeface="Calibri" panose="020F0502020204030204" pitchFamily="34" charset="0"/>
                <a:cs typeface="Calibri" panose="020F0502020204030204" pitchFamily="34" charset="0"/>
              </a:rPr>
            </a:br>
            <a:r>
              <a:rPr lang="fr-FR" dirty="0">
                <a:solidFill>
                  <a:srgbClr val="7030A0"/>
                </a:solidFill>
                <a:latin typeface="Calibri" panose="020F0502020204030204" pitchFamily="34" charset="0"/>
                <a:cs typeface="Calibri" panose="020F0502020204030204" pitchFamily="34" charset="0"/>
              </a:rPr>
              <a:t>Projet 2</a:t>
            </a:r>
            <a:br>
              <a:rPr lang="fr-FR" dirty="0"/>
            </a:br>
            <a:br>
              <a:rPr lang="fr-FR" dirty="0"/>
            </a:br>
            <a:br>
              <a:rPr lang="fr-FR" dirty="0"/>
            </a:br>
            <a:br>
              <a:rPr lang="fr-FR" dirty="0"/>
            </a:br>
            <a:br>
              <a:rPr lang="fr-FR" dirty="0"/>
            </a:br>
            <a:br>
              <a:rPr lang="fr-FR" dirty="0"/>
            </a:br>
            <a:r>
              <a:rPr lang="fr-FR" sz="4800" dirty="0">
                <a:solidFill>
                  <a:srgbClr val="002060"/>
                </a:solidFill>
                <a:latin typeface="Calibri" panose="020F0502020204030204" pitchFamily="34" charset="0"/>
                <a:cs typeface="Calibri" panose="020F0502020204030204" pitchFamily="34" charset="0"/>
              </a:rPr>
              <a:t>Analysez des données nutritionnelles</a:t>
            </a:r>
          </a:p>
        </p:txBody>
      </p:sp>
    </p:spTree>
    <p:extLst>
      <p:ext uri="{BB962C8B-B14F-4D97-AF65-F5344CB8AC3E}">
        <p14:creationId xmlns:p14="http://schemas.microsoft.com/office/powerpoint/2010/main" val="1386174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124500-51C1-714F-B51C-5766D3AF79B2}"/>
              </a:ext>
            </a:extLst>
          </p:cNvPr>
          <p:cNvSpPr>
            <a:spLocks noGrp="1"/>
          </p:cNvSpPr>
          <p:nvPr>
            <p:ph type="title"/>
          </p:nvPr>
        </p:nvSpPr>
        <p:spPr/>
        <p:txBody>
          <a:bodyPr/>
          <a:lstStyle/>
          <a:p>
            <a:r>
              <a:rPr lang="fr-FR" dirty="0"/>
              <a:t> Sommaire</a:t>
            </a:r>
          </a:p>
        </p:txBody>
      </p:sp>
      <p:sp>
        <p:nvSpPr>
          <p:cNvPr id="3" name="Espace réservé du contenu 2">
            <a:extLst>
              <a:ext uri="{FF2B5EF4-FFF2-40B4-BE49-F238E27FC236}">
                <a16:creationId xmlns:a16="http://schemas.microsoft.com/office/drawing/2014/main" id="{5708127E-5684-4F47-9802-223B67D78B28}"/>
              </a:ext>
            </a:extLst>
          </p:cNvPr>
          <p:cNvSpPr>
            <a:spLocks noGrp="1"/>
          </p:cNvSpPr>
          <p:nvPr>
            <p:ph idx="1"/>
          </p:nvPr>
        </p:nvSpPr>
        <p:spPr/>
        <p:txBody>
          <a:bodyPr/>
          <a:lstStyle/>
          <a:p>
            <a:r>
              <a:rPr lang="fr-FR" dirty="0"/>
              <a:t>Principes d’une alimentation saine</a:t>
            </a:r>
          </a:p>
          <a:p>
            <a:endParaRPr lang="fr-FR" dirty="0"/>
          </a:p>
        </p:txBody>
      </p:sp>
    </p:spTree>
    <p:extLst>
      <p:ext uri="{BB962C8B-B14F-4D97-AF65-F5344CB8AC3E}">
        <p14:creationId xmlns:p14="http://schemas.microsoft.com/office/powerpoint/2010/main" val="1707830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851B2B-ED5A-B14E-B080-1FC300FB54D2}"/>
              </a:ext>
            </a:extLst>
          </p:cNvPr>
          <p:cNvSpPr>
            <a:spLocks noGrp="1"/>
          </p:cNvSpPr>
          <p:nvPr>
            <p:ph type="title"/>
          </p:nvPr>
        </p:nvSpPr>
        <p:spPr/>
        <p:txBody>
          <a:bodyPr/>
          <a:lstStyle/>
          <a:p>
            <a:r>
              <a:rPr lang="fr-FR" dirty="0"/>
              <a:t>Principes d’une alimentation saine</a:t>
            </a:r>
          </a:p>
        </p:txBody>
      </p:sp>
      <p:sp>
        <p:nvSpPr>
          <p:cNvPr id="3" name="Espace réservé du contenu 2">
            <a:extLst>
              <a:ext uri="{FF2B5EF4-FFF2-40B4-BE49-F238E27FC236}">
                <a16:creationId xmlns:a16="http://schemas.microsoft.com/office/drawing/2014/main" id="{C9199798-838F-6C43-A7A2-2B4379727EA3}"/>
              </a:ext>
            </a:extLst>
          </p:cNvPr>
          <p:cNvSpPr>
            <a:spLocks noGrp="1"/>
          </p:cNvSpPr>
          <p:nvPr>
            <p:ph idx="1"/>
          </p:nvPr>
        </p:nvSpPr>
        <p:spPr/>
        <p:txBody>
          <a:bodyPr>
            <a:normAutofit fontScale="92500" lnSpcReduction="10000"/>
          </a:bodyPr>
          <a:lstStyle/>
          <a:p>
            <a:r>
              <a:rPr lang="fr-FR" dirty="0"/>
              <a:t>Les besoins nutritionnels de base à connaitre</a:t>
            </a:r>
          </a:p>
          <a:p>
            <a:pPr lvl="1"/>
            <a:r>
              <a:rPr lang="fr-FR" dirty="0"/>
              <a:t>Macro nutriments</a:t>
            </a:r>
          </a:p>
          <a:p>
            <a:pPr lvl="2"/>
            <a:r>
              <a:rPr lang="fr-FR" dirty="0"/>
              <a:t>Protéines</a:t>
            </a:r>
          </a:p>
          <a:p>
            <a:pPr lvl="3"/>
            <a:r>
              <a:rPr lang="fr-FR" dirty="0">
                <a:solidFill>
                  <a:srgbClr val="000000"/>
                </a:solidFill>
                <a:latin typeface="var(--jp-content-font-family)"/>
              </a:rPr>
              <a:t>Aident au bon fonctionnement des organes grâces aux acides aminés dont elles sont constituées</a:t>
            </a:r>
            <a:endParaRPr lang="fr-FR" dirty="0"/>
          </a:p>
          <a:p>
            <a:pPr lvl="2"/>
            <a:r>
              <a:rPr lang="fr-FR" dirty="0"/>
              <a:t>Lipides</a:t>
            </a:r>
          </a:p>
          <a:p>
            <a:pPr lvl="3"/>
            <a:r>
              <a:rPr lang="fr-FR" dirty="0">
                <a:solidFill>
                  <a:srgbClr val="000000"/>
                </a:solidFill>
                <a:latin typeface="var(--jp-content-font-family)"/>
              </a:rPr>
              <a:t>sont à la base de la fabrication de toutes nos cellules, de notre système hormonal, et de toutes nos membranes cellulaires</a:t>
            </a:r>
            <a:endParaRPr lang="fr-FR" dirty="0"/>
          </a:p>
          <a:p>
            <a:pPr lvl="2"/>
            <a:r>
              <a:rPr lang="fr-FR" dirty="0"/>
              <a:t>Glucides</a:t>
            </a:r>
          </a:p>
          <a:p>
            <a:pPr lvl="3"/>
            <a:r>
              <a:rPr lang="fr-FR" dirty="0">
                <a:solidFill>
                  <a:srgbClr val="000000"/>
                </a:solidFill>
                <a:latin typeface="var(--jp-content-font-family)"/>
              </a:rPr>
              <a:t>sont à la base de la fabrication de toutes nos cellules, de notre système hormonal, et de toutes nos membranes cellulaires</a:t>
            </a:r>
            <a:endParaRPr lang="fr-FR" dirty="0"/>
          </a:p>
          <a:p>
            <a:pPr lvl="1"/>
            <a:r>
              <a:rPr lang="fr-FR" dirty="0"/>
              <a:t>Micro nutriments</a:t>
            </a:r>
          </a:p>
          <a:p>
            <a:pPr lvl="2"/>
            <a:r>
              <a:rPr lang="fr-FR" dirty="0"/>
              <a:t>Vitamine A, C, E</a:t>
            </a:r>
          </a:p>
          <a:p>
            <a:pPr lvl="3"/>
            <a:r>
              <a:rPr lang="fr-FR" dirty="0"/>
              <a:t>Antioxydants majeurs, protègent les cellules membranaires des dommages oxydatifs et </a:t>
            </a:r>
            <a:r>
              <a:rPr lang="fr-FR" dirty="0" err="1"/>
              <a:t>previennent</a:t>
            </a:r>
            <a:r>
              <a:rPr lang="fr-FR" dirty="0"/>
              <a:t> de nombreuses maladies</a:t>
            </a:r>
          </a:p>
          <a:p>
            <a:pPr lvl="3"/>
            <a:r>
              <a:rPr lang="fr-FR" dirty="0"/>
              <a:t>Présents dans les fruits, légumes, le thé vert …</a:t>
            </a:r>
          </a:p>
        </p:txBody>
      </p:sp>
    </p:spTree>
    <p:extLst>
      <p:ext uri="{BB962C8B-B14F-4D97-AF65-F5344CB8AC3E}">
        <p14:creationId xmlns:p14="http://schemas.microsoft.com/office/powerpoint/2010/main" val="3784608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6F79560-132D-C641-9D21-7D65892224E4}"/>
              </a:ext>
            </a:extLst>
          </p:cNvPr>
          <p:cNvSpPr/>
          <p:nvPr/>
        </p:nvSpPr>
        <p:spPr>
          <a:xfrm>
            <a:off x="1226457" y="1348015"/>
            <a:ext cx="10401300" cy="5283498"/>
          </a:xfrm>
          <a:prstGeom prst="rect">
            <a:avLst/>
          </a:prstGeom>
        </p:spPr>
        <p:txBody>
          <a:bodyPr wrap="square">
            <a:spAutoFit/>
          </a:bodyPr>
          <a:lstStyle/>
          <a:p>
            <a:pPr marL="285750" indent="-285750">
              <a:spcBef>
                <a:spcPts val="200"/>
              </a:spcBef>
              <a:spcAft>
                <a:spcPts val="0"/>
              </a:spcAft>
              <a:buFont typeface="Arial" panose="020B0604020202020204" pitchFamily="34" charset="0"/>
              <a:buChar char="•"/>
            </a:pPr>
            <a:r>
              <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Mes objectifs d’apprentissage</a:t>
            </a:r>
          </a:p>
          <a:p>
            <a:pPr marL="742950" lvl="1" indent="-285750">
              <a:spcBef>
                <a:spcPts val="200"/>
              </a:spcBef>
              <a:buFont typeface="Arial" panose="020B0604020202020204" pitchFamily="34" charset="0"/>
              <a:buChar char="•"/>
            </a:pPr>
            <a:r>
              <a:rPr lang="fr-FR" dirty="0"/>
              <a:t>Reconversion professionnelle</a:t>
            </a:r>
          </a:p>
          <a:p>
            <a:pPr marL="742950" lvl="1" indent="-285750" fontAlgn="ctr">
              <a:buFont typeface="Arial" panose="020B0604020202020204" pitchFamily="34" charset="0"/>
              <a:buChar char="•"/>
            </a:pPr>
            <a:r>
              <a:rPr lang="fr-FR" dirty="0"/>
              <a:t>Faire de l'analyse prédictive sur les données (massives)</a:t>
            </a:r>
          </a:p>
          <a:p>
            <a:pPr marL="742950" lvl="1" indent="-285750" fontAlgn="ctr">
              <a:buFont typeface="Arial" panose="020B0604020202020204" pitchFamily="34" charset="0"/>
              <a:buChar char="•"/>
            </a:pPr>
            <a:r>
              <a:rPr lang="fr-FR" dirty="0"/>
              <a:t>Savoir présenter mes travaux, mes analyses et mes conclusions en fonction du besoin du client</a:t>
            </a:r>
          </a:p>
          <a:p>
            <a:pPr marL="742950" lvl="1" indent="-285750" fontAlgn="ctr">
              <a:buFont typeface="Arial" panose="020B0604020202020204" pitchFamily="34" charset="0"/>
              <a:buChar char="•"/>
            </a:pPr>
            <a:r>
              <a:rPr lang="fr-FR" dirty="0"/>
              <a:t>Apprendre de la data sur mes projets personnels (immobilier, financier…)</a:t>
            </a:r>
          </a:p>
          <a:p>
            <a:pPr marL="742950" lvl="1" indent="-285750" fontAlgn="ctr">
              <a:buFont typeface="Arial" panose="020B0604020202020204" pitchFamily="34" charset="0"/>
              <a:buChar char="•"/>
            </a:pPr>
            <a:endPar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a:p>
            <a:pPr marL="285750" indent="-285750">
              <a:spcBef>
                <a:spcPts val="200"/>
              </a:spcBef>
              <a:spcAft>
                <a:spcPts val="0"/>
              </a:spcAft>
              <a:buFont typeface="Arial" panose="020B0604020202020204" pitchFamily="34" charset="0"/>
              <a:buChar char="•"/>
            </a:pPr>
            <a:r>
              <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Comment je suis parvenus à surmonter les difficultés et défis par le passé</a:t>
            </a:r>
          </a:p>
          <a:p>
            <a:pPr marL="742950" lvl="1" indent="-285750" fontAlgn="ctr">
              <a:buFont typeface="Arial" panose="020B0604020202020204" pitchFamily="34" charset="0"/>
              <a:buChar char="•"/>
            </a:pPr>
            <a:r>
              <a:rPr lang="fr-FR" dirty="0"/>
              <a:t>En cherchant de la documentation sur le sujet (livres, sites de formation,…)</a:t>
            </a:r>
          </a:p>
          <a:p>
            <a:pPr marL="742950" lvl="1" indent="-285750" fontAlgn="ctr">
              <a:buFont typeface="Arial" panose="020B0604020202020204" pitchFamily="34" charset="0"/>
              <a:buChar char="•"/>
            </a:pPr>
            <a:r>
              <a:rPr lang="fr-FR" dirty="0"/>
              <a:t>En posant des questions sur les communautés (</a:t>
            </a:r>
            <a:r>
              <a:rPr lang="fr-FR" dirty="0" err="1"/>
              <a:t>stackoverflow</a:t>
            </a:r>
            <a:r>
              <a:rPr lang="fr-FR" dirty="0"/>
              <a:t>, </a:t>
            </a:r>
            <a:r>
              <a:rPr lang="fr-FR" dirty="0" err="1"/>
              <a:t>slack</a:t>
            </a:r>
            <a:r>
              <a:rPr lang="fr-FR" dirty="0"/>
              <a:t>, forums) et/ou autour de moi</a:t>
            </a:r>
          </a:p>
          <a:p>
            <a:pPr marL="742950" lvl="1" indent="-285750" fontAlgn="ctr">
              <a:buFont typeface="Arial" panose="020B0604020202020204" pitchFamily="34" charset="0"/>
              <a:buChar char="•"/>
            </a:pPr>
            <a:r>
              <a:rPr lang="fr-FR" dirty="0"/>
              <a:t>En cherchant des exemples/retours d’expérience se rapportant ou similaires à mon problème</a:t>
            </a:r>
          </a:p>
          <a:p>
            <a:pPr marL="742950" lvl="1" indent="-285750" fontAlgn="ctr">
              <a:buFont typeface="Arial" panose="020B0604020202020204" pitchFamily="34" charset="0"/>
              <a:buChar char="•"/>
            </a:pPr>
            <a:r>
              <a:rPr lang="fr-FR" dirty="0"/>
              <a:t>En découpant le problème en petite parties plus simples et en itérant</a:t>
            </a:r>
          </a:p>
          <a:p>
            <a:pPr marL="742950" lvl="1" indent="-285750" fontAlgn="ctr">
              <a:buFont typeface="Arial" panose="020B0604020202020204" pitchFamily="34" charset="0"/>
              <a:buChar char="•"/>
            </a:pPr>
            <a:endPar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a:p>
            <a:pPr marL="285750" indent="-285750">
              <a:spcBef>
                <a:spcPts val="200"/>
              </a:spcBef>
              <a:spcAft>
                <a:spcPts val="0"/>
              </a:spcAft>
              <a:buFont typeface="Arial" panose="020B0604020202020204" pitchFamily="34" charset="0"/>
              <a:buChar char="•"/>
            </a:pPr>
            <a:r>
              <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Nom et activités de l’employeur</a:t>
            </a:r>
          </a:p>
          <a:p>
            <a:pPr marL="742950" lvl="1" indent="-285750">
              <a:spcBef>
                <a:spcPts val="200"/>
              </a:spcBef>
              <a:buFont typeface="Arial" panose="020B0604020202020204" pitchFamily="34" charset="0"/>
              <a:buChar char="•"/>
            </a:pPr>
            <a:r>
              <a:rPr lang="fr-FR" dirty="0"/>
              <a:t>BNP Paribas : activités bancaires</a:t>
            </a:r>
          </a:p>
          <a:p>
            <a:pPr marL="742950" lvl="1" indent="-285750">
              <a:spcBef>
                <a:spcPts val="200"/>
              </a:spcBef>
              <a:buFont typeface="Arial" panose="020B0604020202020204" pitchFamily="34" charset="0"/>
              <a:buChar char="•"/>
            </a:pPr>
            <a:r>
              <a:rPr lang="fr-FR" dirty="0"/>
              <a:t>Formation continue en parallèle de mon poste actuel</a:t>
            </a:r>
          </a:p>
          <a:p>
            <a:pPr marL="742950" lvl="1" indent="-285750">
              <a:spcBef>
                <a:spcPts val="200"/>
              </a:spcBef>
              <a:buFont typeface="Arial" panose="020B0604020202020204" pitchFamily="34" charset="0"/>
              <a:buChar char="•"/>
            </a:pPr>
            <a:endPar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a:p>
            <a:pPr marL="285750" indent="-285750">
              <a:spcBef>
                <a:spcPts val="200"/>
              </a:spcBef>
              <a:spcAft>
                <a:spcPts val="0"/>
              </a:spcAft>
              <a:buFont typeface="Arial" panose="020B0604020202020204" pitchFamily="34" charset="0"/>
              <a:buChar char="•"/>
            </a:pPr>
            <a:r>
              <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Financement du programme</a:t>
            </a:r>
          </a:p>
          <a:p>
            <a:pPr marL="742950" lvl="1" indent="-285750">
              <a:spcBef>
                <a:spcPts val="200"/>
              </a:spcBef>
              <a:buFont typeface="Arial" panose="020B0604020202020204" pitchFamily="34" charset="0"/>
              <a:buChar char="•"/>
            </a:pPr>
            <a:r>
              <a:rPr lang="fr-FR" dirty="0"/>
              <a:t>Programme de reconversion interne BNP Paribas - Digital Data </a:t>
            </a:r>
            <a:r>
              <a:rPr lang="fr-FR" dirty="0" err="1"/>
              <a:t>Academy</a:t>
            </a:r>
            <a:r>
              <a:rPr lang="fr-FR" dirty="0"/>
              <a:t> -Data  </a:t>
            </a:r>
            <a:r>
              <a:rPr lang="fr-FR" dirty="0" err="1"/>
              <a:t>Scientist</a:t>
            </a:r>
            <a:endParaRPr lang="fr-FR" dirty="0"/>
          </a:p>
        </p:txBody>
      </p:sp>
    </p:spTree>
    <p:extLst>
      <p:ext uri="{BB962C8B-B14F-4D97-AF65-F5344CB8AC3E}">
        <p14:creationId xmlns:p14="http://schemas.microsoft.com/office/powerpoint/2010/main" val="1083159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41E5EEB-16C7-E146-9A08-072F84874403}"/>
              </a:ext>
            </a:extLst>
          </p:cNvPr>
          <p:cNvSpPr>
            <a:spLocks noGrp="1"/>
          </p:cNvSpPr>
          <p:nvPr>
            <p:ph type="title"/>
          </p:nvPr>
        </p:nvSpPr>
        <p:spPr>
          <a:xfrm>
            <a:off x="854528" y="2471510"/>
            <a:ext cx="10515600" cy="1325563"/>
          </a:xfrm>
        </p:spPr>
        <p:txBody>
          <a:bodyPr>
            <a:normAutofit/>
          </a:bodyPr>
          <a:lstStyle/>
          <a:p>
            <a:pPr algn="ctr"/>
            <a:r>
              <a:rPr lang="fr-FR" sz="6000" dirty="0">
                <a:latin typeface="+mn-lt"/>
              </a:rPr>
              <a:t>Annexes</a:t>
            </a:r>
          </a:p>
        </p:txBody>
      </p:sp>
    </p:spTree>
    <p:extLst>
      <p:ext uri="{BB962C8B-B14F-4D97-AF65-F5344CB8AC3E}">
        <p14:creationId xmlns:p14="http://schemas.microsoft.com/office/powerpoint/2010/main" val="223400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F9D705-E73C-7747-BBE7-C6F0D72A7C01}"/>
              </a:ext>
            </a:extLst>
          </p:cNvPr>
          <p:cNvSpPr/>
          <p:nvPr/>
        </p:nvSpPr>
        <p:spPr>
          <a:xfrm>
            <a:off x="356260" y="0"/>
            <a:ext cx="11835740" cy="14496276"/>
          </a:xfrm>
          <a:prstGeom prst="rect">
            <a:avLst/>
          </a:prstGeom>
        </p:spPr>
        <p:txBody>
          <a:bodyPr wrap="square">
            <a:spAutoFit/>
          </a:bodyPr>
          <a:lstStyle/>
          <a:p>
            <a:r>
              <a:rPr lang="fr-FR" b="1" dirty="0">
                <a:solidFill>
                  <a:srgbClr val="000000"/>
                </a:solidFill>
                <a:latin typeface="var(--jp-content-font-family)"/>
              </a:rPr>
              <a:t>Les principes de base de </a:t>
            </a:r>
            <a:r>
              <a:rPr lang="fr-FR" b="1" dirty="0" err="1">
                <a:solidFill>
                  <a:srgbClr val="000000"/>
                </a:solidFill>
                <a:latin typeface="var(--jp-content-font-family)"/>
              </a:rPr>
              <a:t>dietetique</a:t>
            </a:r>
            <a:endParaRPr lang="fr-FR" b="1" dirty="0">
              <a:solidFill>
                <a:srgbClr val="000000"/>
              </a:solidFill>
              <a:latin typeface="var(--jp-content-font-family)"/>
            </a:endParaRPr>
          </a:p>
          <a:p>
            <a:r>
              <a:rPr lang="fr-FR" dirty="0">
                <a:solidFill>
                  <a:srgbClr val="000000"/>
                </a:solidFill>
                <a:latin typeface="var(--jp-content-font-family)"/>
              </a:rPr>
              <a:t>Les besoins nutritionnels de base à connaître peuvent être divisés en deux catégories</a:t>
            </a:r>
          </a:p>
          <a:p>
            <a:r>
              <a:rPr lang="fr-FR" b="1" dirty="0">
                <a:solidFill>
                  <a:srgbClr val="000000"/>
                </a:solidFill>
                <a:latin typeface="var(--jp-content-font-family)"/>
              </a:rPr>
              <a:t>Les </a:t>
            </a:r>
            <a:r>
              <a:rPr lang="fr-FR" b="1" dirty="0" err="1">
                <a:solidFill>
                  <a:srgbClr val="000000"/>
                </a:solidFill>
                <a:latin typeface="var(--jp-content-font-family)"/>
              </a:rPr>
              <a:t>macro-nutriments</a:t>
            </a:r>
            <a:endParaRPr lang="fr-FR" b="1" dirty="0">
              <a:solidFill>
                <a:srgbClr val="000000"/>
              </a:solidFill>
              <a:latin typeface="var(--jp-content-font-family)"/>
            </a:endParaRPr>
          </a:p>
          <a:p>
            <a:pPr>
              <a:buFont typeface="Arial" panose="020B0604020202020204" pitchFamily="34" charset="0"/>
              <a:buChar char="•"/>
            </a:pPr>
            <a:r>
              <a:rPr lang="fr-FR" dirty="0">
                <a:solidFill>
                  <a:srgbClr val="000000"/>
                </a:solidFill>
                <a:latin typeface="var(--jp-content-font-family)"/>
              </a:rPr>
              <a:t>Les protéines</a:t>
            </a:r>
          </a:p>
          <a:p>
            <a:pPr marL="742950" lvl="1" indent="-285750">
              <a:buFont typeface="Arial" panose="020B0604020202020204" pitchFamily="34" charset="0"/>
              <a:buChar char="•"/>
            </a:pPr>
            <a:r>
              <a:rPr lang="fr-FR" dirty="0">
                <a:solidFill>
                  <a:srgbClr val="000000"/>
                </a:solidFill>
                <a:latin typeface="var(--jp-content-font-family)"/>
              </a:rPr>
              <a:t>Indispensables à une alimentation équilibrée. Elles aident au bon fonctionnement des organes grâces aux acides aminés dont elles sont constituées</a:t>
            </a:r>
          </a:p>
          <a:p>
            <a:pPr>
              <a:buFont typeface="Arial" panose="020B0604020202020204" pitchFamily="34" charset="0"/>
              <a:buChar char="•"/>
            </a:pPr>
            <a:r>
              <a:rPr lang="fr-FR" dirty="0">
                <a:solidFill>
                  <a:srgbClr val="000000"/>
                </a:solidFill>
                <a:latin typeface="var(--jp-content-font-family)"/>
              </a:rPr>
              <a:t>Les lipides</a:t>
            </a:r>
          </a:p>
          <a:p>
            <a:pPr marL="742950" lvl="1" indent="-285750">
              <a:buFont typeface="Arial" panose="020B0604020202020204" pitchFamily="34" charset="0"/>
              <a:buChar char="•"/>
            </a:pPr>
            <a:r>
              <a:rPr lang="fr-FR" dirty="0">
                <a:solidFill>
                  <a:srgbClr val="000000"/>
                </a:solidFill>
                <a:latin typeface="var(--jp-content-font-family)"/>
              </a:rPr>
              <a:t>sont à la base de la fabrication de toutes nos cellules, de notre système hormonal, et de toutes nos membranes cellulaires. Ils apportent de l’énergie nécessaire au fonctionnement de l’organisme et régulent de multiples fonctions physiologiques. Les </a:t>
            </a:r>
            <a:r>
              <a:rPr lang="fr-FR" dirty="0" err="1">
                <a:solidFill>
                  <a:srgbClr val="000000"/>
                </a:solidFill>
                <a:latin typeface="var(--jp-content-font-family)"/>
              </a:rPr>
              <a:t>omegas</a:t>
            </a:r>
            <a:r>
              <a:rPr lang="fr-FR" dirty="0">
                <a:solidFill>
                  <a:srgbClr val="000000"/>
                </a:solidFill>
                <a:latin typeface="var(--jp-content-font-family)"/>
              </a:rPr>
              <a:t> 3 contenus dans les aliments sont essentiels à une bonne alimentation. Il faut savoir choisir ses huiles avec des acides gras de qualité riches en acides gras </a:t>
            </a:r>
            <a:r>
              <a:rPr lang="fr-FR" dirty="0" err="1">
                <a:solidFill>
                  <a:srgbClr val="000000"/>
                </a:solidFill>
                <a:latin typeface="var(--jp-content-font-family)"/>
              </a:rPr>
              <a:t>monoinsaturés</a:t>
            </a:r>
            <a:r>
              <a:rPr lang="fr-FR" dirty="0">
                <a:solidFill>
                  <a:srgbClr val="000000"/>
                </a:solidFill>
                <a:latin typeface="var(--jp-content-font-family)"/>
              </a:rPr>
              <a:t> (huile d’olive) et polyinsaturées (huile de colza)</a:t>
            </a:r>
          </a:p>
          <a:p>
            <a:pPr>
              <a:buFont typeface="Arial" panose="020B0604020202020204" pitchFamily="34" charset="0"/>
              <a:buChar char="•"/>
            </a:pPr>
            <a:r>
              <a:rPr lang="fr-FR" dirty="0">
                <a:solidFill>
                  <a:srgbClr val="000000"/>
                </a:solidFill>
                <a:latin typeface="var(--jp-content-font-family)"/>
              </a:rPr>
              <a:t>Les glucides</a:t>
            </a:r>
          </a:p>
          <a:p>
            <a:pPr marL="742950" lvl="1" indent="-285750">
              <a:buFont typeface="Arial" panose="020B0604020202020204" pitchFamily="34" charset="0"/>
              <a:buChar char="•"/>
            </a:pPr>
            <a:r>
              <a:rPr lang="fr-FR" dirty="0">
                <a:solidFill>
                  <a:srgbClr val="000000"/>
                </a:solidFill>
                <a:latin typeface="var(--jp-content-font-family)"/>
              </a:rPr>
              <a:t>sont tout aussi indispensables pour apporter de l’énergie à notre organisme. Les aliments sources de glucides sont les féculents (céréales, légumineuses, pommes de terre, riches en amidon), les légumes verts, les produits sucrés et les fruits frais et séchés. Les trois types de glucides sont : les sucres simples, les sucres complexes et les fibres. Il est préférable d’éviter le sucre blanc et le sucre roux qui sont raffinés et addictifs. Ceux-ci sont présents dans les sucreries, les confiseries et les boissons sucrées.</a:t>
            </a:r>
          </a:p>
          <a:p>
            <a:r>
              <a:rPr lang="fr-FR" b="1" dirty="0">
                <a:solidFill>
                  <a:srgbClr val="000000"/>
                </a:solidFill>
                <a:latin typeface="var(--jp-content-font-family)"/>
              </a:rPr>
              <a:t>Les </a:t>
            </a:r>
            <a:r>
              <a:rPr lang="fr-FR" b="1" dirty="0" err="1">
                <a:solidFill>
                  <a:srgbClr val="000000"/>
                </a:solidFill>
                <a:latin typeface="var(--jp-content-font-family)"/>
              </a:rPr>
              <a:t>micro-nutriments</a:t>
            </a:r>
            <a:endParaRPr lang="fr-FR" b="1" dirty="0">
              <a:solidFill>
                <a:srgbClr val="000000"/>
              </a:solidFill>
              <a:latin typeface="var(--jp-content-font-family)"/>
            </a:endParaRPr>
          </a:p>
          <a:p>
            <a:r>
              <a:rPr lang="fr-FR" dirty="0">
                <a:solidFill>
                  <a:srgbClr val="000000"/>
                </a:solidFill>
                <a:latin typeface="var(--jp-content-font-family)"/>
              </a:rPr>
              <a:t>Indispensables à l’organisme, leurs carences créent des déséquilibres qui sont responsables d'un nombre important de symptômes (inflammations, troubles du sommeil, troubles mnésiques, troubles de l’humeur, troubles digestifs). De plus, ils nous protègent des radicaux libres. Les vitamines anti-oxydantes majeures sont les vitamines A E, C, qui sont contenues dans les fruits, les légumes, le thé vert…</a:t>
            </a:r>
          </a:p>
          <a:p>
            <a:pPr>
              <a:buFont typeface="Arial" panose="020B0604020202020204" pitchFamily="34" charset="0"/>
              <a:buChar char="•"/>
            </a:pPr>
            <a:r>
              <a:rPr lang="fr-FR" dirty="0">
                <a:solidFill>
                  <a:srgbClr val="000000"/>
                </a:solidFill>
                <a:latin typeface="var(--jp-content-font-family)"/>
              </a:rPr>
              <a:t>La vitamine A tonifie la zone oculaire</a:t>
            </a:r>
          </a:p>
          <a:p>
            <a:pPr>
              <a:buFont typeface="Arial" panose="020B0604020202020204" pitchFamily="34" charset="0"/>
              <a:buChar char="•"/>
            </a:pPr>
            <a:r>
              <a:rPr lang="fr-FR" dirty="0">
                <a:solidFill>
                  <a:srgbClr val="000000"/>
                </a:solidFill>
                <a:latin typeface="var(--jp-content-font-family)"/>
              </a:rPr>
              <a:t>La vitamine C aide le corps à fabriquer le collagène, qui assure la cohésion, l’élasticité et la régénération du tissu conjonctif. Elle possède également une action sur le système immunitaire et est présente dans le foie, cerveau et les glandes endocrines</a:t>
            </a:r>
          </a:p>
          <a:p>
            <a:pPr>
              <a:buFont typeface="Arial" panose="020B0604020202020204" pitchFamily="34" charset="0"/>
              <a:buChar char="•"/>
            </a:pPr>
            <a:r>
              <a:rPr lang="fr-FR" dirty="0">
                <a:solidFill>
                  <a:srgbClr val="000000"/>
                </a:solidFill>
                <a:latin typeface="var(--jp-content-font-family)"/>
              </a:rPr>
              <a:t>La vitamine E contenue dans les huiles végétales joue un rôle important sur la membrane des intestins, donc au niveau du processus digestif. Puissant antioxydant, elle entre en synergie avec la vitamine C</a:t>
            </a:r>
          </a:p>
          <a:p>
            <a:r>
              <a:rPr lang="fr-FR" dirty="0">
                <a:solidFill>
                  <a:srgbClr val="000000"/>
                </a:solidFill>
                <a:latin typeface="var(--jp-content-font-family)"/>
              </a:rPr>
              <a:t>(Source: </a:t>
            </a:r>
            <a:r>
              <a:rPr lang="fr-FR" dirty="0" err="1">
                <a:solidFill>
                  <a:srgbClr val="000000"/>
                </a:solidFill>
                <a:latin typeface="var(--jp-content-font-family)"/>
              </a:rPr>
              <a:t>passeportsante.net</a:t>
            </a:r>
            <a:r>
              <a:rPr lang="fr-FR" dirty="0">
                <a:solidFill>
                  <a:srgbClr val="000000"/>
                </a:solidFill>
                <a:latin typeface="var(--jp-content-font-family)"/>
              </a:rPr>
              <a:t>)</a:t>
            </a:r>
          </a:p>
          <a:p>
            <a:r>
              <a:rPr lang="fr-FR" b="1" dirty="0">
                <a:solidFill>
                  <a:srgbClr val="000000"/>
                </a:solidFill>
                <a:latin typeface="var(--jp-content-font-family)"/>
              </a:rPr>
              <a:t>Qu’est-ce qu'une alimentation saine ?</a:t>
            </a:r>
          </a:p>
          <a:p>
            <a:r>
              <a:rPr lang="fr-FR" dirty="0">
                <a:solidFill>
                  <a:srgbClr val="000000"/>
                </a:solidFill>
                <a:latin typeface="var(--jp-content-font-family)"/>
              </a:rPr>
              <a:t>Une bonne alimentation fournit à l'organisme les nutriments essentiels : fluide, acides aminés essentiels des protéines2, acides gras, vitamines, minéraux, et suffisamment de calories.</a:t>
            </a:r>
            <a:br>
              <a:rPr lang="fr-FR" dirty="0">
                <a:solidFill>
                  <a:srgbClr val="000000"/>
                </a:solidFill>
                <a:latin typeface="var(--jp-content-font-family)"/>
              </a:rPr>
            </a:br>
            <a:r>
              <a:rPr lang="fr-FR" dirty="0">
                <a:solidFill>
                  <a:srgbClr val="000000"/>
                </a:solidFill>
                <a:latin typeface="var(--jp-content-font-family)"/>
              </a:rPr>
              <a:t>Une alimentation saine peut être satisfaite par une variété d'aliments d'origine végétale ou animale.</a:t>
            </a:r>
            <a:br>
              <a:rPr lang="fr-FR" dirty="0">
                <a:solidFill>
                  <a:srgbClr val="000000"/>
                </a:solidFill>
                <a:latin typeface="var(--jp-content-font-family)"/>
              </a:rPr>
            </a:br>
            <a:r>
              <a:rPr lang="fr-FR" dirty="0">
                <a:solidFill>
                  <a:srgbClr val="000000"/>
                </a:solidFill>
                <a:latin typeface="var(--jp-content-font-family)"/>
              </a:rPr>
              <a:t>Elle fournit l'énergie nécessaire sans exposer à la toxicité ou un gain de poids excessif dû à une consommation excessive.</a:t>
            </a:r>
            <a:br>
              <a:rPr lang="fr-FR" dirty="0">
                <a:solidFill>
                  <a:srgbClr val="000000"/>
                </a:solidFill>
                <a:latin typeface="var(--jp-content-font-family)"/>
              </a:rPr>
            </a:br>
            <a:r>
              <a:rPr lang="fr-FR" dirty="0">
                <a:solidFill>
                  <a:srgbClr val="000000"/>
                </a:solidFill>
                <a:latin typeface="var(--jp-content-font-family)"/>
              </a:rPr>
              <a:t>Un régime sain (en plus de l'activité physique) est également important afin de réduire les risques de santé, comme l'obésité, les maladies cardiaques, le diabète de type 2, l'hypertension et le cancer3.</a:t>
            </a:r>
          </a:p>
          <a:p>
            <a:r>
              <a:rPr lang="fr-FR" dirty="0">
                <a:solidFill>
                  <a:srgbClr val="000000"/>
                </a:solidFill>
                <a:latin typeface="var(--jp-content-font-family)"/>
              </a:rPr>
              <a:t>Selon l'Organisation mondiale de la santé, un régime alimentaire sain est composé des éléments suivants1 :</a:t>
            </a:r>
          </a:p>
          <a:p>
            <a:pPr>
              <a:buFont typeface="Arial" panose="020B0604020202020204" pitchFamily="34" charset="0"/>
              <a:buChar char="•"/>
            </a:pPr>
            <a:r>
              <a:rPr lang="fr-FR" dirty="0">
                <a:solidFill>
                  <a:srgbClr val="000000"/>
                </a:solidFill>
                <a:latin typeface="var(--jp-content-font-family)"/>
              </a:rPr>
              <a:t>des fruits, des légumes, des légumes secs (comme des lentilles et des pois), des fruits secs et des céréales complètes (par exemple du maïs, millet, avoine, blé et riz brun non transformés)</a:t>
            </a:r>
          </a:p>
          <a:p>
            <a:pPr>
              <a:buFont typeface="Arial" panose="020B0604020202020204" pitchFamily="34" charset="0"/>
              <a:buChar char="•"/>
            </a:pPr>
            <a:r>
              <a:rPr lang="fr-FR" dirty="0">
                <a:solidFill>
                  <a:srgbClr val="000000"/>
                </a:solidFill>
                <a:latin typeface="var(--jp-content-font-family)"/>
              </a:rPr>
              <a:t>au moins 400 g (soit 5 portions) de fruits et légumes par jour, hors pommes de terre, patates douces, manioc et autres racines amylacées</a:t>
            </a:r>
          </a:p>
          <a:p>
            <a:pPr>
              <a:buFont typeface="Arial" panose="020B0604020202020204" pitchFamily="34" charset="0"/>
              <a:buChar char="•"/>
            </a:pPr>
            <a:r>
              <a:rPr lang="fr-FR" dirty="0">
                <a:solidFill>
                  <a:srgbClr val="000000"/>
                </a:solidFill>
                <a:latin typeface="var(--jp-content-font-family)"/>
              </a:rPr>
              <a:t>moins de 10 % de l’apport énergique total provenant de sucres libres, soit l’équivalent de 50 g (ou environ 12 cuillères à café rases) pour une personne de poids normal consommant environ 2000 calories par jour ; dans l’idéal, pour préserver davantage la santé, cette part devrait être inférieure à 5 % des apports énergiques totaux</a:t>
            </a:r>
          </a:p>
          <a:p>
            <a:pPr>
              <a:buFont typeface="Arial" panose="020B0604020202020204" pitchFamily="34" charset="0"/>
              <a:buChar char="•"/>
            </a:pPr>
            <a:r>
              <a:rPr lang="fr-FR" dirty="0">
                <a:solidFill>
                  <a:srgbClr val="000000"/>
                </a:solidFill>
                <a:latin typeface="var(--jp-content-font-family)"/>
              </a:rPr>
              <a:t>moins de 30 % de l’apport énergétique total provenant des matières grasses. Les graisses insaturées (poisson, avocat et noix, et les huiles de tournesol, de soja, de colza et d’olive) sont à préférer aux graisses saturées (viande grasse, beurre, huile de palme et de noix de coco, crème, fromage, beurre clarifié et saindoux) et aux acides gras </a:t>
            </a:r>
            <a:r>
              <a:rPr lang="fr-FR" dirty="0" err="1">
                <a:solidFill>
                  <a:srgbClr val="000000"/>
                </a:solidFill>
                <a:latin typeface="var(--jp-content-font-family)"/>
              </a:rPr>
              <a:t>trans</a:t>
            </a:r>
            <a:r>
              <a:rPr lang="fr-FR" dirty="0">
                <a:solidFill>
                  <a:srgbClr val="000000"/>
                </a:solidFill>
                <a:latin typeface="var(--jp-content-font-family)"/>
              </a:rPr>
              <a:t> (aliments industriels et viande et produits laitiers provenant des animaux ruminants). Il est proposé de réduire l’apport en graisses saturées à moins de 10 % de l’apport énergétique total et celui en acides gras </a:t>
            </a:r>
            <a:r>
              <a:rPr lang="fr-FR" dirty="0" err="1">
                <a:solidFill>
                  <a:srgbClr val="000000"/>
                </a:solidFill>
                <a:latin typeface="var(--jp-content-font-family)"/>
              </a:rPr>
              <a:t>trans</a:t>
            </a:r>
            <a:r>
              <a:rPr lang="fr-FR" dirty="0">
                <a:solidFill>
                  <a:srgbClr val="000000"/>
                </a:solidFill>
                <a:latin typeface="var(--jp-content-font-family)"/>
              </a:rPr>
              <a:t> à moins de 1 % ; les acides gras </a:t>
            </a:r>
            <a:r>
              <a:rPr lang="fr-FR" dirty="0" err="1">
                <a:solidFill>
                  <a:srgbClr val="000000"/>
                </a:solidFill>
                <a:latin typeface="var(--jp-content-font-family)"/>
              </a:rPr>
              <a:t>trans</a:t>
            </a:r>
            <a:r>
              <a:rPr lang="fr-FR" dirty="0">
                <a:solidFill>
                  <a:srgbClr val="000000"/>
                </a:solidFill>
                <a:latin typeface="var(--jp-content-font-family)"/>
              </a:rPr>
              <a:t> sont à exclure d'une alimentation saine</a:t>
            </a:r>
          </a:p>
          <a:p>
            <a:pPr>
              <a:buFont typeface="Arial" panose="020B0604020202020204" pitchFamily="34" charset="0"/>
              <a:buChar char="•"/>
            </a:pPr>
            <a:r>
              <a:rPr lang="fr-FR" dirty="0">
                <a:solidFill>
                  <a:srgbClr val="000000"/>
                </a:solidFill>
                <a:latin typeface="var(--jp-content-font-family)"/>
              </a:rPr>
              <a:t>moins de 5 g de sel (soit environ une cuillère à café) par jour, de préférence iodé</a:t>
            </a:r>
          </a:p>
          <a:p>
            <a:r>
              <a:rPr lang="fr-FR" dirty="0">
                <a:solidFill>
                  <a:srgbClr val="000000"/>
                </a:solidFill>
                <a:latin typeface="var(--jp-content-font-family)"/>
              </a:rPr>
              <a:t>(Source: </a:t>
            </a:r>
            <a:r>
              <a:rPr lang="fr-FR" dirty="0" err="1">
                <a:solidFill>
                  <a:srgbClr val="000000"/>
                </a:solidFill>
                <a:latin typeface="var(--jp-content-font-family)"/>
              </a:rPr>
              <a:t>Wikipedia</a:t>
            </a:r>
            <a:r>
              <a:rPr lang="fr-FR" dirty="0">
                <a:solidFill>
                  <a:srgbClr val="000000"/>
                </a:solidFill>
                <a:latin typeface="var(--jp-content-font-family)"/>
              </a:rPr>
              <a:t>)</a:t>
            </a:r>
            <a:endParaRPr lang="fr-FR" b="0" i="0" u="none" strike="noStrike" dirty="0">
              <a:solidFill>
                <a:srgbClr val="000000"/>
              </a:solidFill>
              <a:effectLst/>
              <a:latin typeface="var(--jp-content-font-family)"/>
            </a:endParaRPr>
          </a:p>
        </p:txBody>
      </p:sp>
    </p:spTree>
    <p:extLst>
      <p:ext uri="{BB962C8B-B14F-4D97-AF65-F5344CB8AC3E}">
        <p14:creationId xmlns:p14="http://schemas.microsoft.com/office/powerpoint/2010/main" val="643317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2BD67320-14A4-6D41-BB81-1761E4EC43E7}"/>
              </a:ext>
            </a:extLst>
          </p:cNvPr>
          <p:cNvPicPr>
            <a:picLocks noChangeAspect="1"/>
          </p:cNvPicPr>
          <p:nvPr/>
        </p:nvPicPr>
        <p:blipFill>
          <a:blip r:embed="rId2"/>
          <a:stretch>
            <a:fillRect/>
          </a:stretch>
        </p:blipFill>
        <p:spPr>
          <a:xfrm>
            <a:off x="6502400" y="1543050"/>
            <a:ext cx="1524000" cy="825500"/>
          </a:xfrm>
          <a:prstGeom prst="rect">
            <a:avLst/>
          </a:prstGeom>
        </p:spPr>
      </p:pic>
      <p:sp>
        <p:nvSpPr>
          <p:cNvPr id="2" name="Titre 1">
            <a:extLst>
              <a:ext uri="{FF2B5EF4-FFF2-40B4-BE49-F238E27FC236}">
                <a16:creationId xmlns:a16="http://schemas.microsoft.com/office/drawing/2014/main" id="{E4FA46FF-36E1-D348-929F-6895F6F86636}"/>
              </a:ext>
            </a:extLst>
          </p:cNvPr>
          <p:cNvSpPr>
            <a:spLocks noGrp="1"/>
          </p:cNvSpPr>
          <p:nvPr>
            <p:ph type="title"/>
          </p:nvPr>
        </p:nvSpPr>
        <p:spPr/>
        <p:txBody>
          <a:bodyPr/>
          <a:lstStyle/>
          <a:p>
            <a:r>
              <a:rPr lang="fr-FR" dirty="0"/>
              <a:t>Qu’est-ce que le </a:t>
            </a:r>
            <a:r>
              <a:rPr lang="fr-FR" dirty="0" err="1"/>
              <a:t>nutriscore</a:t>
            </a:r>
            <a:r>
              <a:rPr lang="fr-FR"/>
              <a:t>?</a:t>
            </a:r>
          </a:p>
        </p:txBody>
      </p:sp>
      <p:sp>
        <p:nvSpPr>
          <p:cNvPr id="3" name="Espace réservé du contenu 2">
            <a:extLst>
              <a:ext uri="{FF2B5EF4-FFF2-40B4-BE49-F238E27FC236}">
                <a16:creationId xmlns:a16="http://schemas.microsoft.com/office/drawing/2014/main" id="{20E16D7A-AC83-F045-824B-2BE01EE300A3}"/>
              </a:ext>
            </a:extLst>
          </p:cNvPr>
          <p:cNvSpPr>
            <a:spLocks noGrp="1"/>
          </p:cNvSpPr>
          <p:nvPr>
            <p:ph idx="1"/>
          </p:nvPr>
        </p:nvSpPr>
        <p:spPr/>
        <p:txBody>
          <a:bodyPr>
            <a:normAutofit fontScale="92500"/>
          </a:bodyPr>
          <a:lstStyle/>
          <a:p>
            <a:r>
              <a:rPr lang="fr-FR" dirty="0"/>
              <a:t>Comment le </a:t>
            </a:r>
            <a:r>
              <a:rPr lang="fr-FR" dirty="0" err="1"/>
              <a:t>Nutri</a:t>
            </a:r>
            <a:r>
              <a:rPr lang="fr-FR" dirty="0"/>
              <a:t>-Score est-il calculé?</a:t>
            </a:r>
          </a:p>
          <a:p>
            <a:r>
              <a:rPr lang="fr-FR" dirty="0"/>
              <a:t>La note </a:t>
            </a:r>
            <a:r>
              <a:rPr lang="fr-FR" dirty="0" err="1"/>
              <a:t>Nutri</a:t>
            </a:r>
            <a:r>
              <a:rPr lang="fr-FR" dirty="0"/>
              <a:t>-Score est déterminée par la quantité de nutriments bons et mauvais pour la santé :</a:t>
            </a:r>
          </a:p>
          <a:p>
            <a:r>
              <a:rPr lang="fr-FR" b="1" dirty="0"/>
              <a:t>Points négatifs :</a:t>
            </a:r>
            <a:r>
              <a:rPr lang="fr-FR" dirty="0"/>
              <a:t> l'énergie, les graisses saturées, les sucres, et le sodium (des niveaux élevés sont considérés comme mauvais pour la santé)</a:t>
            </a:r>
          </a:p>
          <a:p>
            <a:r>
              <a:rPr lang="fr-FR" b="1" dirty="0"/>
              <a:t>Points positifs :</a:t>
            </a:r>
            <a:r>
              <a:rPr lang="fr-FR" dirty="0"/>
              <a:t> la proportion de fruits, de légumes, de noix, d'huiles d'olive, de colza et de noix, de fibres et de protéines (les niveaux élevés sont considérés comme bons pour la santé).</a:t>
            </a:r>
          </a:p>
          <a:p>
            <a:r>
              <a:rPr lang="fr-FR" dirty="0"/>
              <a:t>La formule détaillée du </a:t>
            </a:r>
            <a:r>
              <a:rPr lang="fr-FR" dirty="0">
                <a:hlinkClick r:id="rId3"/>
              </a:rPr>
              <a:t>Nutri-Score</a:t>
            </a:r>
            <a:r>
              <a:rPr lang="fr-FR" dirty="0"/>
              <a:t> est disponible publiquement sur le site Web de Santé publique France.</a:t>
            </a:r>
          </a:p>
          <a:p>
            <a:endParaRPr lang="fr-FR" dirty="0"/>
          </a:p>
        </p:txBody>
      </p:sp>
    </p:spTree>
    <p:extLst>
      <p:ext uri="{BB962C8B-B14F-4D97-AF65-F5344CB8AC3E}">
        <p14:creationId xmlns:p14="http://schemas.microsoft.com/office/powerpoint/2010/main" val="225564414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385</TotalTime>
  <Words>1205</Words>
  <Application>Microsoft Macintosh PowerPoint</Application>
  <PresentationFormat>Grand écran</PresentationFormat>
  <Paragraphs>65</Paragraphs>
  <Slides>7</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7</vt:i4>
      </vt:variant>
    </vt:vector>
  </HeadingPairs>
  <TitlesOfParts>
    <vt:vector size="13" baseType="lpstr">
      <vt:lpstr>Arial</vt:lpstr>
      <vt:lpstr>Calibri</vt:lpstr>
      <vt:lpstr>Calibri Light</vt:lpstr>
      <vt:lpstr>Times New Roman</vt:lpstr>
      <vt:lpstr>var(--jp-content-font-family)</vt:lpstr>
      <vt:lpstr>Thème Office</vt:lpstr>
      <vt:lpstr>FORMATION DATA SCIENTIST Projet 2      Analysez des données nutritionnelles</vt:lpstr>
      <vt:lpstr> Sommaire</vt:lpstr>
      <vt:lpstr>Principes d’une alimentation saine</vt:lpstr>
      <vt:lpstr>Présentation PowerPoint</vt:lpstr>
      <vt:lpstr>Annexes</vt:lpstr>
      <vt:lpstr>Présentation PowerPoint</vt:lpstr>
      <vt:lpstr>Qu’est-ce que le nutriscore?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Hui-Guan TAI</dc:title>
  <dc:creator>Hui-guan TAI</dc:creator>
  <cp:lastModifiedBy>Hui-guan TAI</cp:lastModifiedBy>
  <cp:revision>39</cp:revision>
  <dcterms:created xsi:type="dcterms:W3CDTF">2021-01-13T14:11:03Z</dcterms:created>
  <dcterms:modified xsi:type="dcterms:W3CDTF">2021-02-16T13:59:57Z</dcterms:modified>
</cp:coreProperties>
</file>

<file path=docProps/thumbnail.jpeg>
</file>